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29" r:id="rId1"/>
  </p:sldMasterIdLst>
  <p:notesMasterIdLst>
    <p:notesMasterId r:id="rId26"/>
  </p:notesMasterIdLst>
  <p:sldIdLst>
    <p:sldId id="256" r:id="rId2"/>
    <p:sldId id="261" r:id="rId3"/>
    <p:sldId id="313" r:id="rId4"/>
    <p:sldId id="317" r:id="rId5"/>
    <p:sldId id="314" r:id="rId6"/>
    <p:sldId id="286" r:id="rId7"/>
    <p:sldId id="287" r:id="rId8"/>
    <p:sldId id="288" r:id="rId9"/>
    <p:sldId id="257" r:id="rId10"/>
    <p:sldId id="301" r:id="rId11"/>
    <p:sldId id="302" r:id="rId12"/>
    <p:sldId id="303" r:id="rId13"/>
    <p:sldId id="304" r:id="rId14"/>
    <p:sldId id="315" r:id="rId15"/>
    <p:sldId id="318" r:id="rId16"/>
    <p:sldId id="316" r:id="rId17"/>
    <p:sldId id="320" r:id="rId18"/>
    <p:sldId id="305" r:id="rId19"/>
    <p:sldId id="306" r:id="rId20"/>
    <p:sldId id="307" r:id="rId21"/>
    <p:sldId id="312" r:id="rId22"/>
    <p:sldId id="311" r:id="rId23"/>
    <p:sldId id="308" r:id="rId24"/>
    <p:sldId id="310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4504" autoAdjust="0"/>
  </p:normalViewPr>
  <p:slideViewPr>
    <p:cSldViewPr snapToGrid="0" snapToObjects="1">
      <p:cViewPr varScale="1">
        <p:scale>
          <a:sx n="107" d="100"/>
          <a:sy n="107" d="100"/>
        </p:scale>
        <p:origin x="54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94C8E-D47E-40DC-AE99-683429D47A5A}" type="datetimeFigureOut">
              <a:rPr lang="en-US" smtClean="0"/>
              <a:t>8/3/21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ECA84-D6B1-4FEC-8158-AA10D43864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63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Fonte: </a:t>
            </a:r>
            <a:r>
              <a:rPr lang="pt-BR" b="1" dirty="0" err="1">
                <a:solidFill>
                  <a:schemeClr val="bg1"/>
                </a:solidFill>
              </a:rPr>
              <a:t>https</a:t>
            </a:r>
            <a:r>
              <a:rPr lang="pt-BR" b="1" dirty="0">
                <a:solidFill>
                  <a:schemeClr val="bg1"/>
                </a:solidFill>
              </a:rPr>
              <a:t>://</a:t>
            </a:r>
            <a:r>
              <a:rPr lang="pt-BR" b="1" dirty="0" err="1">
                <a:solidFill>
                  <a:schemeClr val="bg1"/>
                </a:solidFill>
              </a:rPr>
              <a:t>padlet.com</a:t>
            </a:r>
            <a:r>
              <a:rPr lang="pt-BR" b="1" dirty="0">
                <a:solidFill>
                  <a:schemeClr val="bg1"/>
                </a:solidFill>
              </a:rPr>
              <a:t>/</a:t>
            </a:r>
            <a:r>
              <a:rPr lang="pt-BR" b="1" dirty="0" err="1">
                <a:solidFill>
                  <a:schemeClr val="bg1"/>
                </a:solidFill>
              </a:rPr>
              <a:t>profeviv</a:t>
            </a:r>
            <a:r>
              <a:rPr lang="pt-BR" b="1" dirty="0">
                <a:solidFill>
                  <a:schemeClr val="bg1"/>
                </a:solidFill>
              </a:rPr>
              <a:t>/tgfiqx30jh50voop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CA84-D6B1-4FEC-8158-AA10D43864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07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Fonte: </a:t>
            </a:r>
            <a:r>
              <a:rPr lang="pt-BR" dirty="0" err="1"/>
              <a:t>https</a:t>
            </a:r>
            <a:r>
              <a:rPr lang="pt-BR" dirty="0"/>
              <a:t>://www.fm2s.com.br/o-que-e-qualidade/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9ECA84-D6B1-4FEC-8158-AA10D43864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8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05A2F-8E00-4752-8CCD-6E3DCED62099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69548-EC5B-493D-9837-01C4863C1B07}" type="datetime1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C12DC-6B6A-4B93-95C2-E686F07E3B15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8B3FA-DCD7-433A-B4A8-41649028C187}" type="datetime1">
              <a:rPr lang="en-US" smtClean="0"/>
              <a:t>8/3/21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4525D-5196-4106-AF5D-1632E5C6E579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3B79F-6745-415B-B20F-33BAA234A18E}" type="datetime1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2BDE8-762B-49C6-86ED-F03B80BCA302}" type="datetime1">
              <a:rPr lang="en-US" smtClean="0"/>
              <a:t>8/3/21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0BC2D-412B-4898-B222-C0DA7FB261FD}" type="datetime1">
              <a:rPr lang="en-US" smtClean="0"/>
              <a:t>8/3/21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5D4DC-06DE-4765-B09F-FF65FDB40BB1}" type="datetime1">
              <a:rPr lang="en-US" smtClean="0"/>
              <a:t>8/3/21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B39FA-B0A8-4538-8618-FAE9094ECF70}" type="datetime1">
              <a:rPr lang="en-US" smtClean="0"/>
              <a:t>8/3/21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3875B-7CC2-4890-997C-2E675F01EBDE}" type="datetime1">
              <a:rPr lang="en-US" smtClean="0"/>
              <a:t>8/3/21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71FA81CE-A633-449A-93C6-51CEEE6CA99D}" type="datetime1">
              <a:rPr lang="en-US" smtClean="0"/>
              <a:t>8/3/21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A84A37A-AFC2-4A01-80A1-FC20F2C0D5BB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Introdução à disciplina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/>
          <a:lstStyle/>
          <a:p>
            <a:r>
              <a:rPr lang="bg-BG" sz="3600" dirty="0"/>
              <a:t>Qualidade de Software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34" y="351091"/>
            <a:ext cx="4013543" cy="2518301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6E76B28-717D-9740-9978-CBA1CBF2A780}"/>
              </a:ext>
            </a:extLst>
          </p:cNvPr>
          <p:cNvSpPr/>
          <p:nvPr/>
        </p:nvSpPr>
        <p:spPr>
          <a:xfrm>
            <a:off x="2566310" y="2869392"/>
            <a:ext cx="2706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Aula 01</a:t>
            </a:r>
          </a:p>
        </p:txBody>
      </p:sp>
    </p:spTree>
    <p:extLst>
      <p:ext uri="{BB962C8B-B14F-4D97-AF65-F5344CB8AC3E}">
        <p14:creationId xmlns:p14="http://schemas.microsoft.com/office/powerpoint/2010/main" val="1647052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Agenda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C5BAB0E-CD8E-453A-AD9A-12EFB1681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4607F56-5338-CA4D-9AA1-D6AFEA681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513" y="1528456"/>
            <a:ext cx="6557901" cy="492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5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 err="1"/>
              <a:t>Avaliação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194C1D0-E6EF-48AC-9F65-A47DBED9DDC8}"/>
              </a:ext>
            </a:extLst>
          </p:cNvPr>
          <p:cNvSpPr/>
          <p:nvPr/>
        </p:nvSpPr>
        <p:spPr>
          <a:xfrm>
            <a:off x="426128" y="2254268"/>
            <a:ext cx="8260672" cy="1982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</a:rPr>
              <a:t>6 – AVALIAÇÃO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pt-BR" sz="20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A avaliação do semestre ocorrerá com os seguintes instrumentos: </a:t>
            </a:r>
          </a:p>
          <a:p>
            <a:r>
              <a:rPr lang="pt-BR" sz="2000" b="1" dirty="0">
                <a:solidFill>
                  <a:srgbClr val="000090"/>
                </a:solidFill>
                <a:latin typeface="Calibri" panose="020F0502020204030204" pitchFamily="34" charset="0"/>
              </a:rPr>
              <a:t>*Prova: avaliação escrita individual 30%</a:t>
            </a:r>
          </a:p>
          <a:p>
            <a:r>
              <a:rPr lang="pt-BR" sz="2000" b="1" dirty="0">
                <a:solidFill>
                  <a:srgbClr val="000090"/>
                </a:solidFill>
                <a:latin typeface="Calibri" panose="020F0502020204030204" pitchFamily="34" charset="0"/>
              </a:rPr>
              <a:t>*Artigo: avaliação escrita individual 30%</a:t>
            </a:r>
          </a:p>
          <a:p>
            <a:r>
              <a:rPr lang="pt-BR" sz="2000" b="1" dirty="0">
                <a:solidFill>
                  <a:srgbClr val="000090"/>
                </a:solidFill>
                <a:latin typeface="Calibri" panose="020F0502020204030204" pitchFamily="34" charset="0"/>
              </a:rPr>
              <a:t>*Trabalho final individual + apresentação 40%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93FEAD-23CD-4E88-8875-E8383FBF9DF9}"/>
              </a:ext>
            </a:extLst>
          </p:cNvPr>
          <p:cNvSpPr/>
          <p:nvPr/>
        </p:nvSpPr>
        <p:spPr>
          <a:xfrm>
            <a:off x="457199" y="4563126"/>
            <a:ext cx="82606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*O aluno que obtiver nota A1 igual ou superior a 7,0 (sete) está aprovado. Caso contrário, e desde que tenha 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freqüência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 exigida de 75% e nota</a:t>
            </a: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</a:rPr>
              <a:t>*A1 superior ou igual a 4,0 (quatro), submete-se a exame (A2). A média final então é calculada por (A1+A2)/2 e a aprovação dar-se-á caso a média final seja igual ou superior a 6,0 (seis)</a:t>
            </a:r>
          </a:p>
        </p:txBody>
      </p:sp>
    </p:spTree>
    <p:extLst>
      <p:ext uri="{BB962C8B-B14F-4D97-AF65-F5344CB8AC3E}">
        <p14:creationId xmlns:p14="http://schemas.microsoft.com/office/powerpoint/2010/main" val="94391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Artigo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198528" cy="343541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Tema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Livre,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dentro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bg-BG" sz="2000" dirty="0">
                <a:solidFill>
                  <a:schemeClr val="accent6">
                    <a:lumMod val="50000"/>
                  </a:schemeClr>
                </a:solidFill>
              </a:rPr>
              <a:t>Qualidade de Software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Modelo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Padrão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publicação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Quantas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folhas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1</a:t>
            </a: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Quando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entregar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:  </a:t>
            </a:r>
            <a:r>
              <a:rPr lang="en-US" sz="2000" b="1" dirty="0" err="1">
                <a:solidFill>
                  <a:srgbClr val="FF0000"/>
                </a:solidFill>
              </a:rPr>
              <a:t>até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  <a:r>
              <a:rPr lang="pt-BR" sz="2000" b="1" dirty="0">
                <a:solidFill>
                  <a:srgbClr val="FF0000"/>
                </a:solidFill>
              </a:rPr>
              <a:t>14</a:t>
            </a:r>
            <a:r>
              <a:rPr lang="bg-BG" sz="2000" b="1" dirty="0">
                <a:solidFill>
                  <a:srgbClr val="FF0000"/>
                </a:solidFill>
              </a:rPr>
              <a:t>/09</a:t>
            </a:r>
            <a:endParaRPr lang="en-US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Plus !! Se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entregar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inglês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ganha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ponto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extra</a:t>
            </a: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49373-DA96-4974-BD44-EF0AAF006013}"/>
              </a:ext>
            </a:extLst>
          </p:cNvPr>
          <p:cNvSpPr/>
          <p:nvPr/>
        </p:nvSpPr>
        <p:spPr>
          <a:xfrm>
            <a:off x="2550944" y="5781189"/>
            <a:ext cx="35958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https://scholar.google.com</a:t>
            </a:r>
          </a:p>
        </p:txBody>
      </p:sp>
      <p:pic>
        <p:nvPicPr>
          <p:cNvPr id="2050" name="Picture 2" descr="Dicas para escrever artigos de opinião | OUTMarketing">
            <a:extLst>
              <a:ext uri="{FF2B5EF4-FFF2-40B4-BE49-F238E27FC236}">
                <a16:creationId xmlns:a16="http://schemas.microsoft.com/office/drawing/2014/main" id="{BD0DBE21-5C6A-BA48-A636-3D9DF3D43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12" y="408372"/>
            <a:ext cx="2251960" cy="2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0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temas do artigo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F49373-DA96-4974-BD44-EF0AAF006013}"/>
              </a:ext>
            </a:extLst>
          </p:cNvPr>
          <p:cNvSpPr/>
          <p:nvPr/>
        </p:nvSpPr>
        <p:spPr>
          <a:xfrm rot="1830593">
            <a:off x="5023623" y="3524110"/>
            <a:ext cx="3595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>
                <a:solidFill>
                  <a:srgbClr val="C00000"/>
                </a:solidFill>
              </a:rPr>
              <a:t>Procurar em...</a:t>
            </a:r>
          </a:p>
          <a:p>
            <a:r>
              <a:rPr lang="pt-BR" sz="2000" dirty="0">
                <a:solidFill>
                  <a:srgbClr val="C00000"/>
                </a:solidFill>
              </a:rPr>
              <a:t>https://scholar.google.com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EE52E5DE-92AA-4B36-96C1-DC9B5A40AAD3}"/>
              </a:ext>
            </a:extLst>
          </p:cNvPr>
          <p:cNvSpPr/>
          <p:nvPr/>
        </p:nvSpPr>
        <p:spPr>
          <a:xfrm>
            <a:off x="426128" y="1828241"/>
            <a:ext cx="6744693" cy="4639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i="1" dirty="0"/>
              <a:t>Temas para o Artigo:</a:t>
            </a:r>
          </a:p>
          <a:p>
            <a:pPr>
              <a:lnSpc>
                <a:spcPct val="150000"/>
              </a:lnSpc>
            </a:pPr>
            <a:r>
              <a:rPr lang="pt-BR" dirty="0"/>
              <a:t>Introdução a qualidade de sistemas; 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Software;</a:t>
            </a:r>
          </a:p>
          <a:p>
            <a:pPr>
              <a:lnSpc>
                <a:spcPct val="150000"/>
              </a:lnSpc>
            </a:pPr>
            <a:r>
              <a:rPr lang="pt-BR" dirty="0"/>
              <a:t>Métricas da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Produto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Processo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Maturidade em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Testes de software: testes, técnicas, tipos e aplicabilidade.</a:t>
            </a:r>
          </a:p>
          <a:p>
            <a:pPr>
              <a:lnSpc>
                <a:spcPct val="150000"/>
              </a:lnSpc>
            </a:pPr>
            <a:r>
              <a:rPr lang="pt-BR" dirty="0"/>
              <a:t>Estudo de casos e em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Auditoria em Qualidade de Software</a:t>
            </a:r>
            <a:endParaRPr lang="bg-BG" dirty="0"/>
          </a:p>
          <a:p>
            <a:pPr>
              <a:lnSpc>
                <a:spcPct val="150000"/>
              </a:lnSpc>
            </a:pPr>
            <a:r>
              <a:rPr lang="bg-BG" dirty="0"/>
              <a:t>Ferramentas de Qualidade</a:t>
            </a:r>
            <a:endParaRPr lang="en-US" dirty="0"/>
          </a:p>
        </p:txBody>
      </p:sp>
      <p:pic>
        <p:nvPicPr>
          <p:cNvPr id="7" name="Picture 2" descr="Dicas para escrever artigos de opinião | OUTMarketing">
            <a:extLst>
              <a:ext uri="{FF2B5EF4-FFF2-40B4-BE49-F238E27FC236}">
                <a16:creationId xmlns:a16="http://schemas.microsoft.com/office/drawing/2014/main" id="{62BDAD99-4439-B443-8E38-D42F2ECF0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912" y="408372"/>
            <a:ext cx="2251960" cy="225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18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 err="1"/>
              <a:t>Prova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198528" cy="4303912"/>
          </a:xfrm>
        </p:spPr>
        <p:txBody>
          <a:bodyPr>
            <a:normAutofit fontScale="85000" lnSpcReduction="20000"/>
          </a:bodyPr>
          <a:lstStyle/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Quando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?  </a:t>
            </a:r>
            <a:r>
              <a:rPr lang="pt-BR" sz="2000" b="1" dirty="0">
                <a:solidFill>
                  <a:srgbClr val="FF0000"/>
                </a:solidFill>
              </a:rPr>
              <a:t>26</a:t>
            </a:r>
            <a:r>
              <a:rPr lang="bg-BG" sz="2000" b="1" dirty="0">
                <a:solidFill>
                  <a:srgbClr val="FF0000"/>
                </a:solidFill>
              </a:rPr>
              <a:t>/</a:t>
            </a:r>
            <a:r>
              <a:rPr lang="pt-BR" sz="2000" b="1" dirty="0">
                <a:solidFill>
                  <a:srgbClr val="FF0000"/>
                </a:solidFill>
              </a:rPr>
              <a:t>10</a:t>
            </a:r>
            <a:endParaRPr lang="en-US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r>
              <a:rPr lang="pt-BR" dirty="0"/>
              <a:t>* Prova será aplicada de forma assíncrona;</a:t>
            </a:r>
          </a:p>
          <a:p>
            <a:pPr marL="114300" indent="0">
              <a:buNone/>
            </a:pPr>
            <a:r>
              <a:rPr lang="pt-BR" dirty="0"/>
              <a:t>* Serão 30 questões dissertativas.</a:t>
            </a:r>
            <a:br>
              <a:rPr lang="pt-BR" dirty="0"/>
            </a:br>
            <a:r>
              <a:rPr lang="pt-BR" dirty="0"/>
              <a:t>* Baixar a prova, arquivo em </a:t>
            </a:r>
            <a:r>
              <a:rPr lang="pt-BR" dirty="0" err="1"/>
              <a:t>doc</a:t>
            </a:r>
            <a:r>
              <a:rPr lang="pt-BR" dirty="0"/>
              <a:t>, responder as questões;</a:t>
            </a:r>
          </a:p>
          <a:p>
            <a:pPr marL="114300" indent="0">
              <a:buNone/>
            </a:pPr>
            <a:br>
              <a:rPr lang="pt-BR" dirty="0"/>
            </a:br>
            <a:r>
              <a:rPr lang="pt-BR" dirty="0"/>
              <a:t>* Salvar o arquivo em PDF e postar no link desta sessão;</a:t>
            </a:r>
          </a:p>
          <a:p>
            <a:pPr marL="114300" indent="0">
              <a:buNone/>
            </a:pPr>
            <a:br>
              <a:rPr lang="pt-BR" dirty="0"/>
            </a:br>
            <a:r>
              <a:rPr lang="pt-BR" dirty="0"/>
              <a:t>* </a:t>
            </a:r>
            <a:r>
              <a:rPr lang="pt-BR" b="1" dirty="0"/>
              <a:t>A prova será postada pontualmente as 19 horas e o recebimento do arquivo fecha as 22:30 horas em ponto;</a:t>
            </a:r>
          </a:p>
          <a:p>
            <a:pPr marL="114300" indent="0">
              <a:buNone/>
            </a:pPr>
            <a:br>
              <a:rPr lang="pt-BR" dirty="0"/>
            </a:br>
            <a:r>
              <a:rPr lang="pt-BR" dirty="0"/>
              <a:t>Importante: Arquivos corrompidos serão considerados prova anulada. Então, confiram se o seu arquivo subiu corretamente.</a:t>
            </a:r>
          </a:p>
          <a:p>
            <a:r>
              <a:rPr lang="pt-BR" i="1" dirty="0"/>
              <a:t>Dica preciosa: Estudem pela lista de exercícios anexa na sessão final no </a:t>
            </a:r>
            <a:r>
              <a:rPr lang="pt-BR" i="1" dirty="0" err="1"/>
              <a:t>moodle</a:t>
            </a:r>
            <a:r>
              <a:rPr lang="pt-BR" i="1" dirty="0"/>
              <a:t> para facilitar suas repostas.</a:t>
            </a:r>
            <a:endParaRPr lang="pt-BR" dirty="0"/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098" name="Picture 2" descr="Pergunte ao especialista: quais os tipos de provas? | QC Notícias">
            <a:extLst>
              <a:ext uri="{FF2B5EF4-FFF2-40B4-BE49-F238E27FC236}">
                <a16:creationId xmlns:a16="http://schemas.microsoft.com/office/drawing/2014/main" id="{C1ADD530-2103-3147-ADE9-BF789AD1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02" y="408372"/>
            <a:ext cx="2026070" cy="20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819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 err="1"/>
              <a:t>Prova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198528" cy="343541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Questões no </a:t>
            </a:r>
            <a:r>
              <a:rPr lang="pt-BR" sz="2000" dirty="0" err="1">
                <a:solidFill>
                  <a:schemeClr val="accent6">
                    <a:lumMod val="50000"/>
                  </a:schemeClr>
                </a:solidFill>
              </a:rPr>
              <a:t>Kahoot</a:t>
            </a:r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 para estudo !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4098" name="Picture 2" descr="Pergunte ao especialista: quais os tipos de provas? | QC Notícias">
            <a:extLst>
              <a:ext uri="{FF2B5EF4-FFF2-40B4-BE49-F238E27FC236}">
                <a16:creationId xmlns:a16="http://schemas.microsoft.com/office/drawing/2014/main" id="{C1ADD530-2103-3147-ADE9-BF789AD16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802" y="408372"/>
            <a:ext cx="2026070" cy="2026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icas para estudar para prova: conheça 5 imbatíveis - Saberes">
            <a:extLst>
              <a:ext uri="{FF2B5EF4-FFF2-40B4-BE49-F238E27FC236}">
                <a16:creationId xmlns:a16="http://schemas.microsoft.com/office/drawing/2014/main" id="{EB01B0EF-3DD4-2348-9664-7B671F457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7" y="2995870"/>
            <a:ext cx="5581403" cy="297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8896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Trabalho Final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198528" cy="343541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Quando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?  </a:t>
            </a:r>
          </a:p>
          <a:p>
            <a:pPr marL="114300" indent="0">
              <a:buNone/>
            </a:pPr>
            <a:r>
              <a:rPr lang="pt-BR" sz="2000" b="1" dirty="0">
                <a:solidFill>
                  <a:srgbClr val="FF0000"/>
                </a:solidFill>
              </a:rPr>
              <a:t>Entregar dia 22</a:t>
            </a:r>
            <a:r>
              <a:rPr lang="bg-BG" sz="2000" b="1" dirty="0">
                <a:solidFill>
                  <a:srgbClr val="FF0000"/>
                </a:solidFill>
              </a:rPr>
              <a:t>/</a:t>
            </a:r>
            <a:r>
              <a:rPr lang="pt-BR" sz="2000" b="1" dirty="0">
                <a:solidFill>
                  <a:srgbClr val="FF0000"/>
                </a:solidFill>
              </a:rPr>
              <a:t>11</a:t>
            </a: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pt-BR" sz="2000" b="1" dirty="0">
                <a:solidFill>
                  <a:srgbClr val="FF0000"/>
                </a:solidFill>
              </a:rPr>
              <a:t>Apresentar dia 23/11</a:t>
            </a:r>
            <a:endParaRPr lang="en-US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4" descr="Taxa de entrega: aprenda como calcular para a sua empresa">
            <a:extLst>
              <a:ext uri="{FF2B5EF4-FFF2-40B4-BE49-F238E27FC236}">
                <a16:creationId xmlns:a16="http://schemas.microsoft.com/office/drawing/2014/main" id="{550B09BA-6D5F-FB44-9B90-1375518B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9" y="2926368"/>
            <a:ext cx="2355553" cy="132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lustração trabalho final | Ilustração para apostila. | Flickr">
            <a:extLst>
              <a:ext uri="{FF2B5EF4-FFF2-40B4-BE49-F238E27FC236}">
                <a16:creationId xmlns:a16="http://schemas.microsoft.com/office/drawing/2014/main" id="{39733F3C-5231-DE41-A535-4201C7A9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26" y="467496"/>
            <a:ext cx="2334346" cy="20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ngs - O passo a passo da apresentação que encanta">
            <a:extLst>
              <a:ext uri="{FF2B5EF4-FFF2-40B4-BE49-F238E27FC236}">
                <a16:creationId xmlns:a16="http://schemas.microsoft.com/office/drawing/2014/main" id="{2B586785-B42C-5945-89E7-FB2C739B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0" y="4826556"/>
            <a:ext cx="2496188" cy="13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CAAC7F6-8F50-B348-8662-2EDFBA4779D7}"/>
              </a:ext>
            </a:extLst>
          </p:cNvPr>
          <p:cNvSpPr/>
          <p:nvPr/>
        </p:nvSpPr>
        <p:spPr>
          <a:xfrm>
            <a:off x="3578376" y="2979896"/>
            <a:ext cx="4572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Trabalho Final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ctr"/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* Artigo sobre um software de escolha pessoal que será planejado e avaliado na conclusão. 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Não é necessário que seja um software existente, pode ser criado em potencial.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* Formato de artigo.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457200"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Deve conter os seguintes capítulos...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>
              <a:tabLst>
                <a:tab pos="180340" algn="l"/>
              </a:tabLst>
            </a:pPr>
            <a:r>
              <a:rPr lang="pt-BR" b="1" dirty="0"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algn="just"/>
            <a:r>
              <a:rPr lang="pt-BR" dirty="0">
                <a:solidFill>
                  <a:srgbClr val="0F243E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 </a:t>
            </a:r>
            <a:endParaRPr lang="pt-BR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937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Trabalho Final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198528" cy="3435418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</a:rPr>
              <a:t>Quando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 ?  </a:t>
            </a:r>
          </a:p>
          <a:p>
            <a:pPr marL="114300" indent="0">
              <a:buNone/>
            </a:pPr>
            <a:r>
              <a:rPr lang="pt-BR" sz="2000" b="1" dirty="0">
                <a:solidFill>
                  <a:srgbClr val="FF0000"/>
                </a:solidFill>
              </a:rPr>
              <a:t>Entregar dia 22</a:t>
            </a:r>
            <a:r>
              <a:rPr lang="bg-BG" sz="2000" b="1" dirty="0">
                <a:solidFill>
                  <a:srgbClr val="FF0000"/>
                </a:solidFill>
              </a:rPr>
              <a:t>/</a:t>
            </a:r>
            <a:r>
              <a:rPr lang="pt-BR" sz="2000" b="1" dirty="0">
                <a:solidFill>
                  <a:srgbClr val="FF0000"/>
                </a:solidFill>
              </a:rPr>
              <a:t>11</a:t>
            </a: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r>
              <a:rPr lang="pt-BR" sz="2000" b="1" dirty="0">
                <a:solidFill>
                  <a:srgbClr val="FF0000"/>
                </a:solidFill>
              </a:rPr>
              <a:t>Apresentar dia 23/11</a:t>
            </a:r>
            <a:endParaRPr lang="en-US" sz="2000" b="1" dirty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4" descr="Taxa de entrega: aprenda como calcular para a sua empresa">
            <a:extLst>
              <a:ext uri="{FF2B5EF4-FFF2-40B4-BE49-F238E27FC236}">
                <a16:creationId xmlns:a16="http://schemas.microsoft.com/office/drawing/2014/main" id="{550B09BA-6D5F-FB44-9B90-1375518B2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9" y="2926368"/>
            <a:ext cx="2355553" cy="132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lustração trabalho final | Ilustração para apostila. | Flickr">
            <a:extLst>
              <a:ext uri="{FF2B5EF4-FFF2-40B4-BE49-F238E27FC236}">
                <a16:creationId xmlns:a16="http://schemas.microsoft.com/office/drawing/2014/main" id="{39733F3C-5231-DE41-A535-4201C7A9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26" y="467496"/>
            <a:ext cx="2334346" cy="209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Kings - O passo a passo da apresentação que encanta">
            <a:extLst>
              <a:ext uri="{FF2B5EF4-FFF2-40B4-BE49-F238E27FC236}">
                <a16:creationId xmlns:a16="http://schemas.microsoft.com/office/drawing/2014/main" id="{2B586785-B42C-5945-89E7-FB2C739BD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0" y="4826556"/>
            <a:ext cx="2496188" cy="1397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4CAAC7F6-8F50-B348-8662-2EDFBA4779D7}"/>
              </a:ext>
            </a:extLst>
          </p:cNvPr>
          <p:cNvSpPr/>
          <p:nvPr/>
        </p:nvSpPr>
        <p:spPr>
          <a:xfrm>
            <a:off x="3786361" y="2887275"/>
            <a:ext cx="463137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Capítulos do Artigo</a:t>
            </a:r>
            <a:endParaRPr lang="pt-BR" dirty="0"/>
          </a:p>
          <a:p>
            <a:r>
              <a:rPr lang="pt-BR" b="1" dirty="0"/>
              <a:t> </a:t>
            </a:r>
            <a:endParaRPr lang="pt-BR" dirty="0"/>
          </a:p>
          <a:p>
            <a:pPr lvl="0"/>
            <a:r>
              <a:rPr lang="pt-BR" b="1" dirty="0"/>
              <a:t>Resumo do Software;</a:t>
            </a:r>
            <a:endParaRPr lang="pt-BR" dirty="0"/>
          </a:p>
          <a:p>
            <a:pPr lvl="0"/>
            <a:r>
              <a:rPr lang="pt-BR" b="1" dirty="0"/>
              <a:t>Requisitos;</a:t>
            </a:r>
            <a:r>
              <a:rPr lang="pt-BR" dirty="0"/>
              <a:t> </a:t>
            </a:r>
          </a:p>
          <a:p>
            <a:pPr lvl="0"/>
            <a:r>
              <a:rPr lang="pt-BR" b="1" dirty="0"/>
              <a:t>Regras de Negócio ;</a:t>
            </a:r>
            <a:endParaRPr lang="pt-BR" dirty="0"/>
          </a:p>
          <a:p>
            <a:pPr lvl="0"/>
            <a:r>
              <a:rPr lang="pt-BR" b="1" dirty="0"/>
              <a:t>Metodologia de Desenvolvimento;</a:t>
            </a:r>
            <a:r>
              <a:rPr lang="pt-BR" dirty="0"/>
              <a:t> </a:t>
            </a:r>
          </a:p>
          <a:p>
            <a:pPr lvl="0"/>
            <a:r>
              <a:rPr lang="pt-BR" b="1" dirty="0"/>
              <a:t>Qualidade do Software;</a:t>
            </a:r>
            <a:r>
              <a:rPr lang="pt-BR" dirty="0"/>
              <a:t> </a:t>
            </a:r>
          </a:p>
          <a:p>
            <a:pPr lvl="0"/>
            <a:r>
              <a:rPr lang="pt-BR" b="1" dirty="0"/>
              <a:t>Planejamento de Cenários;</a:t>
            </a:r>
            <a:endParaRPr lang="pt-BR" dirty="0"/>
          </a:p>
          <a:p>
            <a:pPr lvl="0"/>
            <a:r>
              <a:rPr lang="pt-BR" b="1" dirty="0"/>
              <a:t>Níveis de Testes;</a:t>
            </a:r>
          </a:p>
          <a:p>
            <a:pPr lvl="0"/>
            <a:r>
              <a:rPr lang="pt-BR" b="1" dirty="0"/>
              <a:t>Técnicas de Teste;</a:t>
            </a:r>
            <a:r>
              <a:rPr lang="pt-BR" dirty="0"/>
              <a:t> </a:t>
            </a:r>
          </a:p>
          <a:p>
            <a:pPr lvl="0"/>
            <a:r>
              <a:rPr lang="pt-BR" b="1" dirty="0"/>
              <a:t>Conclusão;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01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bg-BG" sz="2800" dirty="0"/>
              <a:t>Bibliografia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8918" y="1877969"/>
            <a:ext cx="83778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7 - BIBLIOGRAFIA BÁSICA</a:t>
            </a:r>
            <a:endParaRPr lang="pt-BR" dirty="0"/>
          </a:p>
          <a:p>
            <a:r>
              <a:rPr lang="pt-BR" dirty="0"/>
              <a:t>ANDRADE, MAYB. Qualidade de Software. Rio de Janeiro, 2015</a:t>
            </a:r>
          </a:p>
          <a:p>
            <a:r>
              <a:rPr lang="pt-BR" dirty="0"/>
              <a:t>ROCHA, A. MALDONADO, J. WEBER, A. A Qualidade de software - Teoria e Prática. Rio de Janeiro: Prentice Hall, 2001.</a:t>
            </a:r>
          </a:p>
          <a:p>
            <a:r>
              <a:rPr lang="pt-BR" dirty="0"/>
              <a:t>WEBER, </a:t>
            </a:r>
            <a:r>
              <a:rPr lang="pt-BR" dirty="0" err="1"/>
              <a:t>K</a:t>
            </a:r>
            <a:r>
              <a:rPr lang="pt-BR" dirty="0"/>
              <a:t>. ROCHA, A. NASCIMENTO, C. Qualidade e Produtividade em software. São Paulo: Makron Books, 2001.</a:t>
            </a:r>
          </a:p>
          <a:p>
            <a:r>
              <a:rPr lang="pt-BR" dirty="0"/>
              <a:t> </a:t>
            </a:r>
          </a:p>
        </p:txBody>
      </p:sp>
      <p:pic>
        <p:nvPicPr>
          <p:cNvPr id="9" name="Picture 8" descr="Captura de Tela 2019-08-06 às 19.12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18" y="3909294"/>
            <a:ext cx="4125082" cy="241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63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bg-BG" sz="2800" dirty="0"/>
              <a:t>Bibliografia</a:t>
            </a:r>
            <a:endParaRPr lang="en-US" sz="2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6128" y="1759235"/>
            <a:ext cx="8260672" cy="4801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8 - BIBLIOGRAFIA COMPLEMENTAR</a:t>
            </a:r>
            <a:endParaRPr lang="pt-BR" dirty="0"/>
          </a:p>
          <a:p>
            <a:r>
              <a:rPr lang="pt-BR" dirty="0"/>
              <a:t>ANTONIONI, J. Qualidade em Software. Manual de aplicação da ISO 9000. Makron Books, 1995.</a:t>
            </a:r>
          </a:p>
          <a:p>
            <a:r>
              <a:rPr lang="pt-BR" dirty="0"/>
              <a:t>FERNANDES, A. Gerência de Projetos de Sistemas: uma Abordagem Prática. LTC, 1990.</a:t>
            </a:r>
          </a:p>
          <a:p>
            <a:r>
              <a:rPr lang="pt-BR" dirty="0"/>
              <a:t>FERNANDES, A.; ABREU, V. Implantando a Governança de TI – da estratégia à gestão dos processos e serviços. 4ª. Edição. </a:t>
            </a:r>
            <a:r>
              <a:rPr lang="pt-BR" dirty="0" err="1"/>
              <a:t>Brasport</a:t>
            </a:r>
            <a:r>
              <a:rPr lang="pt-BR" dirty="0"/>
              <a:t>. 2014.</a:t>
            </a:r>
          </a:p>
          <a:p>
            <a:r>
              <a:rPr lang="pt-BR" dirty="0"/>
              <a:t>GUERRA, A. Tecnologia da Informação: Qualidade de produto de software. PBQP, 2009.</a:t>
            </a:r>
          </a:p>
          <a:p>
            <a:r>
              <a:rPr lang="pt-BR" dirty="0"/>
              <a:t>KOSCIANSKI, A. Qualidade de Software. </a:t>
            </a:r>
            <a:r>
              <a:rPr lang="pt-BR" dirty="0" err="1"/>
              <a:t>Novatec</a:t>
            </a:r>
            <a:r>
              <a:rPr lang="pt-BR" dirty="0"/>
              <a:t>, 2006. </a:t>
            </a:r>
          </a:p>
          <a:p>
            <a:r>
              <a:rPr lang="pt-BR" dirty="0"/>
              <a:t>IMONIANA, J. Auditoria de Sistemas de Informação. Atlas. 2005.</a:t>
            </a:r>
          </a:p>
          <a:p>
            <a:r>
              <a:rPr lang="pt-BR" dirty="0"/>
              <a:t>PEARSON, A. Gestão da Qualidade. </a:t>
            </a:r>
            <a:r>
              <a:rPr lang="en-US" dirty="0"/>
              <a:t>Pearson, 2010. ISBN:9788576056997.</a:t>
            </a:r>
            <a:endParaRPr lang="pt-BR" dirty="0"/>
          </a:p>
          <a:p>
            <a:r>
              <a:rPr lang="en-US" dirty="0"/>
              <a:t>PRESSMAN, R. </a:t>
            </a:r>
            <a:r>
              <a:rPr lang="en-US" dirty="0" err="1"/>
              <a:t>Engenharia</a:t>
            </a:r>
            <a:r>
              <a:rPr lang="en-US" dirty="0"/>
              <a:t> de Software. </a:t>
            </a:r>
            <a:r>
              <a:rPr lang="pt-BR" dirty="0"/>
              <a:t>Makron Books, 1995.</a:t>
            </a:r>
          </a:p>
          <a:p>
            <a:r>
              <a:rPr lang="pt-BR" dirty="0"/>
              <a:t>SCHMIDT, P. Fundamentos de Auditoria de Sistemas. Atlas. 2006.</a:t>
            </a:r>
          </a:p>
          <a:p>
            <a:r>
              <a:rPr lang="pt-BR" dirty="0"/>
              <a:t>SOMMERVILLE, I. Engenharia de Software. 8. Edição, Pearson, 2007. ISBN:9788588639287. </a:t>
            </a:r>
          </a:p>
          <a:p>
            <a:r>
              <a:rPr lang="pt-BR" dirty="0"/>
              <a:t>WEINBERG, G. Software com qualidade. V. 1, 2 e 3. Makron Books, 1997.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60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574"/>
            <a:ext cx="8229600" cy="4046646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endParaRPr lang="es-ES" dirty="0"/>
          </a:p>
          <a:p>
            <a:pPr marL="114300" indent="0" algn="ctr">
              <a:buNone/>
            </a:pPr>
            <a:r>
              <a:rPr lang="es-ES" dirty="0">
                <a:solidFill>
                  <a:schemeClr val="accent6">
                    <a:lumMod val="50000"/>
                  </a:schemeClr>
                </a:solidFill>
              </a:rPr>
              <a:t>Vivian Pedó &lt; profeviv@framers.com.br &gt;</a:t>
            </a:r>
          </a:p>
          <a:p>
            <a:pPr marL="114300" indent="0" algn="ctr">
              <a:buNone/>
            </a:pPr>
            <a:endParaRPr lang="es-ES" dirty="0">
              <a:solidFill>
                <a:schemeClr val="accent6">
                  <a:lumMod val="50000"/>
                </a:schemeClr>
              </a:solidFill>
            </a:endParaRP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Mestrado em Computação Aplicada na Unisinos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Mestrado em Computação na UFRGS, início em 2012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Bacharel em Sistemas de Informação - FACENSA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Técnico em Processamento de Dados - Escola Estadual Marechal Mascarenhas de Moraes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Analista de Qualidade na DBServer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Professora no Dom Bosco</a:t>
            </a:r>
          </a:p>
          <a:p>
            <a:pPr lvl="0"/>
            <a:r>
              <a:rPr lang="pt-BR" sz="1800" dirty="0">
                <a:solidFill>
                  <a:schemeClr val="accent6">
                    <a:lumMod val="50000"/>
                  </a:schemeClr>
                </a:solidFill>
              </a:rPr>
              <a:t>Mãe da Angelina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Apresentação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3B25FC-86A0-46F8-B287-382322EB8E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70362" y="4946395"/>
            <a:ext cx="1677600" cy="9436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53F08D4-6A58-4F18-A8F1-50411F545F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970235" y="5309202"/>
            <a:ext cx="1636786" cy="122971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6484310-C799-4920-8A7D-730B8908C2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73" y="5408371"/>
            <a:ext cx="1560786" cy="1170590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94B1795-8A94-40CF-9928-6E1FB4CC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0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Debate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007546" cy="690081"/>
          </a:xfrm>
        </p:spPr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pt-BR" sz="4000" dirty="0">
                <a:solidFill>
                  <a:schemeClr val="accent6">
                    <a:lumMod val="50000"/>
                  </a:schemeClr>
                </a:solidFill>
              </a:rPr>
              <a:t>O que é qualidade ?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8" name="Picture 4" descr="Retrato de mulher com nojo | Foto Grátis">
            <a:extLst>
              <a:ext uri="{FF2B5EF4-FFF2-40B4-BE49-F238E27FC236}">
                <a16:creationId xmlns:a16="http://schemas.microsoft.com/office/drawing/2014/main" id="{88E76354-5DF2-664B-A868-6458ABAF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245" y="2995873"/>
            <a:ext cx="21336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72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Debate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4" name="Picture 2" descr="Qualidade de vida - Este Sou Eu...">
            <a:extLst>
              <a:ext uri="{FF2B5EF4-FFF2-40B4-BE49-F238E27FC236}">
                <a16:creationId xmlns:a16="http://schemas.microsoft.com/office/drawing/2014/main" id="{37CBF8DC-3E6E-4B42-AE4C-8FC1697CF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1997074"/>
            <a:ext cx="7366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30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Debate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030" name="Picture 6" descr="A QUALIDADE HOJE É MELHOR OU PIOR QUE NO PASSADO?">
            <a:extLst>
              <a:ext uri="{FF2B5EF4-FFF2-40B4-BE49-F238E27FC236}">
                <a16:creationId xmlns:a16="http://schemas.microsoft.com/office/drawing/2014/main" id="{0060D059-D639-ED43-B0AA-FC4F435B0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9" y="1517513"/>
            <a:ext cx="7747090" cy="483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939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Debate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99658E-1699-4464-9209-7648ADFA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2145716"/>
            <a:ext cx="8007546" cy="690081"/>
          </a:xfrm>
        </p:spPr>
        <p:txBody>
          <a:bodyPr>
            <a:normAutofit lnSpcReduction="10000"/>
          </a:bodyPr>
          <a:lstStyle/>
          <a:p>
            <a:pPr marL="114300" indent="0" algn="ctr">
              <a:buNone/>
            </a:pPr>
            <a:r>
              <a:rPr lang="pt-BR" sz="4000" dirty="0">
                <a:solidFill>
                  <a:schemeClr val="accent6">
                    <a:lumMod val="50000"/>
                  </a:schemeClr>
                </a:solidFill>
              </a:rPr>
              <a:t>O que é qualidade ?</a:t>
            </a:r>
            <a:endParaRPr lang="en-US" sz="4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  <a:p>
            <a:pPr marL="114300" indent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O que é qualidade">
            <a:extLst>
              <a:ext uri="{FF2B5EF4-FFF2-40B4-BE49-F238E27FC236}">
                <a16:creationId xmlns:a16="http://schemas.microsoft.com/office/drawing/2014/main" id="{8DA80F79-D621-9143-8226-085B62694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878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Debate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6A90D6-5DD9-4977-9E1B-B3736602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4098" name="Picture 2" descr="O que é qualidade? Você sabe definir e aplicar esse conceito? - FM2S">
            <a:extLst>
              <a:ext uri="{FF2B5EF4-FFF2-40B4-BE49-F238E27FC236}">
                <a16:creationId xmlns:a16="http://schemas.microsoft.com/office/drawing/2014/main" id="{05F636BB-46A4-9A4F-9BD5-749F739FB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64" y="1729004"/>
            <a:ext cx="7112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3A637AD3-B2CB-574C-85A6-D14E60DCA550}"/>
              </a:ext>
            </a:extLst>
          </p:cNvPr>
          <p:cNvSpPr/>
          <p:nvPr/>
        </p:nvSpPr>
        <p:spPr>
          <a:xfrm>
            <a:off x="1594020" y="5885590"/>
            <a:ext cx="5498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://www.fm2s.com.br/o-que-e-qualidade/</a:t>
            </a:r>
          </a:p>
        </p:txBody>
      </p:sp>
    </p:spTree>
    <p:extLst>
      <p:ext uri="{BB962C8B-B14F-4D97-AF65-F5344CB8AC3E}">
        <p14:creationId xmlns:p14="http://schemas.microsoft.com/office/powerpoint/2010/main" val="1222675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Apresentação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B1FFACC-87C3-814A-BA80-AFC9BDFB9F2F}"/>
              </a:ext>
            </a:extLst>
          </p:cNvPr>
          <p:cNvSpPr/>
          <p:nvPr/>
        </p:nvSpPr>
        <p:spPr>
          <a:xfrm>
            <a:off x="1124274" y="1943117"/>
            <a:ext cx="68643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E vocês...</a:t>
            </a:r>
          </a:p>
          <a:p>
            <a:pPr algn="ctr"/>
            <a:r>
              <a:rPr lang="pt-BR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o que tem a dizer ?</a:t>
            </a:r>
          </a:p>
        </p:txBody>
      </p:sp>
      <p:pic>
        <p:nvPicPr>
          <p:cNvPr id="1026" name="Picture 2" descr="Existiu realmente o Tio Sam, que simboliza os Estados Unidos? | Super">
            <a:extLst>
              <a:ext uri="{FF2B5EF4-FFF2-40B4-BE49-F238E27FC236}">
                <a16:creationId xmlns:a16="http://schemas.microsoft.com/office/drawing/2014/main" id="{DBC5F06B-E6C7-FE45-A6C3-6A7E87DF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1" y="3804321"/>
            <a:ext cx="1959429" cy="244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582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Apresentação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4E2601-E379-2D4C-99C4-F1A9CDA38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33" y="1283972"/>
            <a:ext cx="8045533" cy="516565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B636E37C-D05C-384C-B751-BDB9DECB3B3C}"/>
              </a:ext>
            </a:extLst>
          </p:cNvPr>
          <p:cNvSpPr/>
          <p:nvPr/>
        </p:nvSpPr>
        <p:spPr>
          <a:xfrm>
            <a:off x="3199326" y="1310957"/>
            <a:ext cx="7756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https</a:t>
            </a:r>
            <a:r>
              <a:rPr lang="pt-BR" b="1" dirty="0">
                <a:solidFill>
                  <a:schemeClr val="bg1"/>
                </a:solidFill>
              </a:rPr>
              <a:t>://</a:t>
            </a:r>
            <a:r>
              <a:rPr lang="pt-BR" b="1" dirty="0" err="1">
                <a:solidFill>
                  <a:schemeClr val="bg1"/>
                </a:solidFill>
              </a:rPr>
              <a:t>padlet.com</a:t>
            </a:r>
            <a:r>
              <a:rPr lang="pt-BR" b="1" dirty="0">
                <a:solidFill>
                  <a:schemeClr val="bg1"/>
                </a:solidFill>
              </a:rPr>
              <a:t>/</a:t>
            </a:r>
            <a:r>
              <a:rPr lang="pt-BR" b="1" dirty="0" err="1">
                <a:solidFill>
                  <a:schemeClr val="bg1"/>
                </a:solidFill>
              </a:rPr>
              <a:t>profeviv</a:t>
            </a:r>
            <a:r>
              <a:rPr lang="pt-BR" b="1" dirty="0">
                <a:solidFill>
                  <a:schemeClr val="bg1"/>
                </a:solidFill>
              </a:rPr>
              <a:t>/tgfiqx30jh50voop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C238131-6734-E044-A552-89C8E8844A6C}"/>
              </a:ext>
            </a:extLst>
          </p:cNvPr>
          <p:cNvSpPr/>
          <p:nvPr/>
        </p:nvSpPr>
        <p:spPr>
          <a:xfrm>
            <a:off x="838030" y="3127975"/>
            <a:ext cx="77567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FFC000"/>
                </a:solidFill>
              </a:rPr>
              <a:t>insight</a:t>
            </a:r>
            <a:endParaRPr lang="pt-BR" dirty="0">
              <a:solidFill>
                <a:srgbClr val="FFC000"/>
              </a:solidFill>
            </a:endParaRPr>
          </a:p>
          <a:p>
            <a:r>
              <a:rPr lang="pt-BR" i="1" dirty="0">
                <a:solidFill>
                  <a:srgbClr val="FFC000"/>
                </a:solidFill>
              </a:rPr>
              <a:t>substantivo masculino</a:t>
            </a:r>
            <a:endParaRPr lang="pt-BR" dirty="0">
              <a:solidFill>
                <a:srgbClr val="FFC000"/>
              </a:solidFill>
            </a:endParaRPr>
          </a:p>
          <a:p>
            <a:r>
              <a:rPr lang="pt-BR" dirty="0">
                <a:solidFill>
                  <a:srgbClr val="FFC000"/>
                </a:solidFill>
              </a:rPr>
              <a:t>1. clareza súbita na mente, no intelecto de um indivíduo; iluminação, estalo, luz.</a:t>
            </a:r>
          </a:p>
          <a:p>
            <a:r>
              <a:rPr lang="pt-BR" dirty="0">
                <a:solidFill>
                  <a:srgbClr val="FFC000"/>
                </a:solidFill>
              </a:rPr>
              <a:t>2. compreensão ou solução de um problema pela súbita captação mental dos elementos e relações adequadas.</a:t>
            </a:r>
          </a:p>
          <a:p>
            <a:r>
              <a:rPr lang="pt-BR" dirty="0">
                <a:solidFill>
                  <a:srgbClr val="FFC000"/>
                </a:solidFill>
              </a:rPr>
              <a:t> </a:t>
            </a:r>
          </a:p>
          <a:p>
            <a:pPr lvl="0"/>
            <a:r>
              <a:rPr lang="pt-BR" dirty="0">
                <a:solidFill>
                  <a:srgbClr val="FFC000"/>
                </a:solidFill>
              </a:rPr>
              <a:t>O que você entende por Qualidade de Software ?</a:t>
            </a:r>
          </a:p>
          <a:p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77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664" y="1878751"/>
            <a:ext cx="8229600" cy="4046646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2800" dirty="0">
                <a:solidFill>
                  <a:srgbClr val="0432FF"/>
                </a:solidFill>
                <a:latin typeface="Bradley Hand" pitchFamily="2" charset="77"/>
              </a:rPr>
              <a:t>Vamos para a Dom Bosco...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Apresentação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94B1795-8A94-40CF-9928-6E1FB4CC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61DBA9-D9FB-BA4F-A380-67004ADFD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935" y="2373964"/>
            <a:ext cx="4666499" cy="351350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6271551-81BC-7241-9E3A-7BDA99C7A93A}"/>
              </a:ext>
            </a:extLst>
          </p:cNvPr>
          <p:cNvSpPr/>
          <p:nvPr/>
        </p:nvSpPr>
        <p:spPr>
          <a:xfrm>
            <a:off x="427809" y="5942420"/>
            <a:ext cx="8746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antigo.faculdadedombosco.net</a:t>
            </a:r>
            <a:r>
              <a:rPr lang="pt-BR" dirty="0"/>
              <a:t>/tour-virtual-faculdade-dom-</a:t>
            </a:r>
            <a:r>
              <a:rPr lang="pt-BR" dirty="0" err="1"/>
              <a:t>bosco</a:t>
            </a:r>
            <a:r>
              <a:rPr lang="pt-B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308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Plano de ensino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CF1678-C805-4926-B621-870CCFFC871E}"/>
              </a:ext>
            </a:extLst>
          </p:cNvPr>
          <p:cNvSpPr/>
          <p:nvPr/>
        </p:nvSpPr>
        <p:spPr>
          <a:xfrm>
            <a:off x="426128" y="2123275"/>
            <a:ext cx="8394315" cy="2966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</a:rPr>
              <a:t>1 – EMENTA</a:t>
            </a:r>
          </a:p>
          <a:p>
            <a:pPr algn="just">
              <a:lnSpc>
                <a:spcPct val="107000"/>
              </a:lnSpc>
              <a:spcAft>
                <a:spcPts val="0"/>
              </a:spcAft>
            </a:pPr>
            <a:endParaRPr lang="pt-BR" sz="20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Verdana" panose="020B0604030504040204" pitchFamily="34" charset="0"/>
            </a:endParaRPr>
          </a:p>
          <a:p>
            <a:pPr algn="just"/>
            <a:r>
              <a:rPr lang="pt-BR" dirty="0"/>
              <a:t>A disciplina apresenta uma visão abrangente dos conceitos relacionados à gestão da qualidade e teste de software na área de desenvolvimento de software, abordando introdução à área de qualidade, qualidade do produto e do processo de desenvolvimento de software, modelos de maturidade em qualidade de software e processo de qualidade pessoal, auditoria relacionada a software, hardware, redes de computadores, segurança, bancos de dados, desenvolvimento de sistemas e teste de software.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DC7A313-984C-4046-A8E8-6C939E419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Plano de ensino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644D878-B483-46BF-9274-67EC3F1C1B09}"/>
              </a:ext>
            </a:extLst>
          </p:cNvPr>
          <p:cNvSpPr/>
          <p:nvPr/>
        </p:nvSpPr>
        <p:spPr>
          <a:xfrm>
            <a:off x="426128" y="2490864"/>
            <a:ext cx="8260672" cy="2905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</a:rPr>
              <a:t>2 – OBJETIVOS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pt-BR" sz="2000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2000" dirty="0"/>
              <a:t>2.1 GERAL: O objetivo da disciplina é capacitar o aluno na percepção e aplicabilidade dos conceitos relacionados a qualidade e teste de software na de tecnologia da informação.</a:t>
            </a:r>
            <a:endParaRPr lang="bg-BG" sz="2000" dirty="0"/>
          </a:p>
          <a:p>
            <a:endParaRPr lang="pt-BR" sz="2000" dirty="0"/>
          </a:p>
          <a:p>
            <a:r>
              <a:rPr lang="pt-BR" sz="2000" dirty="0"/>
              <a:t>2.2 ESPECÍFICO(</a:t>
            </a:r>
            <a:r>
              <a:rPr lang="pt-BR" sz="2000" dirty="0" err="1"/>
              <a:t>S</a:t>
            </a:r>
            <a:r>
              <a:rPr lang="pt-BR" sz="2000" dirty="0"/>
              <a:t>): Apresentar os conceitos relacionados à área da qualidade em Tecnologia da Informação; Apresentar os conceitos relacionados qualidade e teste de software</a:t>
            </a:r>
            <a:r>
              <a:rPr lang="bg-BG" sz="2000" dirty="0"/>
              <a:t>.</a:t>
            </a:r>
            <a:endParaRPr lang="pt-BR" sz="2000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1610C13-601F-437B-AD29-59E77E86C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8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Plano de ensino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2398E96-C630-4E92-873B-68CF19D3CAFB}"/>
              </a:ext>
            </a:extLst>
          </p:cNvPr>
          <p:cNvSpPr/>
          <p:nvPr/>
        </p:nvSpPr>
        <p:spPr>
          <a:xfrm>
            <a:off x="752642" y="2504583"/>
            <a:ext cx="7617183" cy="1933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Verdana" panose="020B0604030504040204" pitchFamily="34" charset="0"/>
              </a:rPr>
              <a:t>3 – CONTEXTO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pt-BR" sz="20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Verdana" panose="020B0604030504040204" pitchFamily="34" charset="0"/>
            </a:endParaRPr>
          </a:p>
          <a:p>
            <a:pPr algn="just">
              <a:lnSpc>
                <a:spcPct val="107000"/>
              </a:lnSpc>
            </a:pPr>
            <a:r>
              <a:rPr lang="pt-BR" dirty="0"/>
              <a:t>A disciplina de Qualidade e Teste encontra-se no contexto das disciplinas de desenvolvimento de software, com relação com as disciplinas de Engenharia de Software </a:t>
            </a:r>
            <a:r>
              <a:rPr lang="pt-BR" dirty="0" err="1"/>
              <a:t>B</a:t>
            </a:r>
            <a:r>
              <a:rPr lang="pt-BR" dirty="0"/>
              <a:t> e Análise de Sistemas.</a:t>
            </a:r>
          </a:p>
          <a:p>
            <a:pPr algn="just">
              <a:lnSpc>
                <a:spcPct val="107000"/>
              </a:lnSpc>
            </a:pPr>
            <a:endParaRPr lang="pt-BR" dirty="0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B948EA27-0445-4C37-8911-2DFA78C5D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0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sz="2000" dirty="0"/>
              <a:t>Qualidade de software</a:t>
            </a:r>
            <a:br>
              <a:rPr lang="en-US" sz="2000" dirty="0"/>
            </a:br>
            <a:r>
              <a:rPr lang="en-US" sz="2800" dirty="0"/>
              <a:t>Agenda</a:t>
            </a:r>
          </a:p>
        </p:txBody>
      </p:sp>
      <p:sp>
        <p:nvSpPr>
          <p:cNvPr id="3" name="Rectangle 2"/>
          <p:cNvSpPr/>
          <p:nvPr/>
        </p:nvSpPr>
        <p:spPr>
          <a:xfrm>
            <a:off x="1263127" y="1756360"/>
            <a:ext cx="6854690" cy="4362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/>
              <a:t>4 - CONTEÚDO PROGRAMÁTICO</a:t>
            </a:r>
            <a:endParaRPr lang="bg-BG" b="1" dirty="0"/>
          </a:p>
          <a:p>
            <a:endParaRPr lang="pt-BR" dirty="0"/>
          </a:p>
          <a:p>
            <a:pPr>
              <a:lnSpc>
                <a:spcPct val="150000"/>
              </a:lnSpc>
            </a:pPr>
            <a:r>
              <a:rPr lang="pt-BR" dirty="0"/>
              <a:t>Introdução a qualidade de sistemas; 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Software;</a:t>
            </a:r>
          </a:p>
          <a:p>
            <a:pPr>
              <a:lnSpc>
                <a:spcPct val="150000"/>
              </a:lnSpc>
            </a:pPr>
            <a:r>
              <a:rPr lang="pt-BR" dirty="0"/>
              <a:t>Métricas da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Produto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Qualidade de Processo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Maturidade em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Testes de software: testes, técnicas, tipos e aplicabilidade.</a:t>
            </a:r>
          </a:p>
          <a:p>
            <a:pPr>
              <a:lnSpc>
                <a:spcPct val="150000"/>
              </a:lnSpc>
            </a:pPr>
            <a:r>
              <a:rPr lang="pt-BR" dirty="0"/>
              <a:t>Estudo de casos e em Qualidade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Auditoria em Qualidade de Software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D3E046-4AB0-4529-95A4-8059C7A96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2655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1378</TotalTime>
  <Words>1305</Words>
  <Application>Microsoft Macintosh PowerPoint</Application>
  <PresentationFormat>Apresentação na tela (4:3)</PresentationFormat>
  <Paragraphs>198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Book Antiqua</vt:lpstr>
      <vt:lpstr>Bradley Hand</vt:lpstr>
      <vt:lpstr>Calibri</vt:lpstr>
      <vt:lpstr>Cambria</vt:lpstr>
      <vt:lpstr>Century Gothic</vt:lpstr>
      <vt:lpstr>Times New Roman</vt:lpstr>
      <vt:lpstr>Apothecary</vt:lpstr>
      <vt:lpstr>Qualidade de Software</vt:lpstr>
      <vt:lpstr>Qualidade de software Apresentação</vt:lpstr>
      <vt:lpstr>Qualidade de software Apresentação</vt:lpstr>
      <vt:lpstr>Qualidade de software Apresentação</vt:lpstr>
      <vt:lpstr>Qualidade de software Apresentação</vt:lpstr>
      <vt:lpstr>Qualidade de software Plano de ensino</vt:lpstr>
      <vt:lpstr>Qualidade de software Plano de ensino</vt:lpstr>
      <vt:lpstr>Qualidade de software Plano de ensino</vt:lpstr>
      <vt:lpstr>Qualidade de software Agenda</vt:lpstr>
      <vt:lpstr>Qualidade de software Agenda</vt:lpstr>
      <vt:lpstr>Qualidade de software Avaliação</vt:lpstr>
      <vt:lpstr>Qualidade de software Artigo</vt:lpstr>
      <vt:lpstr>Qualidade de software temas do artigo</vt:lpstr>
      <vt:lpstr>Qualidade de software Prova</vt:lpstr>
      <vt:lpstr>Qualidade de software Prova</vt:lpstr>
      <vt:lpstr>Qualidade de software Trabalho Final</vt:lpstr>
      <vt:lpstr>Qualidade de software Trabalho Final</vt:lpstr>
      <vt:lpstr>Qualidade de software Bibliografia</vt:lpstr>
      <vt:lpstr>Qualidade de software Bibliografia</vt:lpstr>
      <vt:lpstr>Qualidade de software Debate</vt:lpstr>
      <vt:lpstr>Qualidade de software Debate</vt:lpstr>
      <vt:lpstr>Qualidade de software Debate</vt:lpstr>
      <vt:lpstr>Qualidade de software Debate</vt:lpstr>
      <vt:lpstr>Qualidade de software Debate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Engenharia de Software</dc:title>
  <dc:creator>Vivian Pedó</dc:creator>
  <cp:lastModifiedBy>Daniel Rodrigues</cp:lastModifiedBy>
  <cp:revision>119</cp:revision>
  <dcterms:created xsi:type="dcterms:W3CDTF">2018-02-20T01:33:01Z</dcterms:created>
  <dcterms:modified xsi:type="dcterms:W3CDTF">2021-08-03T22:29:13Z</dcterms:modified>
</cp:coreProperties>
</file>